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5" r:id="rId6"/>
    <p:sldId id="266" r:id="rId7"/>
    <p:sldId id="263" r:id="rId8"/>
    <p:sldId id="264" r:id="rId9"/>
    <p:sldId id="268" r:id="rId10"/>
    <p:sldId id="282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301" r:id="rId19"/>
    <p:sldId id="277" r:id="rId20"/>
    <p:sldId id="278" r:id="rId21"/>
    <p:sldId id="279" r:id="rId22"/>
    <p:sldId id="280" r:id="rId23"/>
    <p:sldId id="261" r:id="rId24"/>
    <p:sldId id="287" r:id="rId25"/>
    <p:sldId id="281" r:id="rId26"/>
    <p:sldId id="283" r:id="rId27"/>
    <p:sldId id="284" r:id="rId28"/>
    <p:sldId id="285" r:id="rId29"/>
    <p:sldId id="286" r:id="rId30"/>
    <p:sldId id="376" r:id="rId31"/>
    <p:sldId id="288" r:id="rId32"/>
    <p:sldId id="289" r:id="rId33"/>
    <p:sldId id="290" r:id="rId34"/>
    <p:sldId id="291" r:id="rId35"/>
    <p:sldId id="292" r:id="rId36"/>
    <p:sldId id="296" r:id="rId37"/>
    <p:sldId id="295" r:id="rId38"/>
    <p:sldId id="297" r:id="rId39"/>
    <p:sldId id="302" r:id="rId40"/>
    <p:sldId id="303" r:id="rId41"/>
    <p:sldId id="419" r:id="rId42"/>
    <p:sldId id="428" r:id="rId43"/>
    <p:sldId id="423" r:id="rId44"/>
    <p:sldId id="421" r:id="rId45"/>
    <p:sldId id="298" r:id="rId46"/>
    <p:sldId id="429" r:id="rId47"/>
    <p:sldId id="430" r:id="rId48"/>
    <p:sldId id="299" r:id="rId49"/>
    <p:sldId id="300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97F79-0CA1-4569-A994-EF80D3BCB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EDB53C-6D4D-43A4-B4D6-8D3622CF3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4995E8-E2D0-4FD6-AA0E-1668B2E0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9A51B1-733E-4959-B84B-E36F61D8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9BDACE-7B80-4F9B-B469-47931DD7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289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CFC1F-6C72-4566-B781-38E18DDD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4FFF47-F69D-407A-8B9D-6F4AAB922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103609-0012-492B-812D-990D0D8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47C5BD-D738-4A41-B197-B3268919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36C234-8E9C-45A8-816E-A0A88FF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66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FE6014-BD8A-40CB-8452-94AE2D155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61E026-BA54-4F47-A84C-B65D24293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AEBD34-846A-491D-8690-B085EF83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335871-E6E7-4CDF-873F-95D8D217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8A023-D8F7-4FD6-ACDC-99D819A7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57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3A28D-FF4B-42F7-8A33-254CBAD9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102A0F-8EC8-4076-AE80-1AD07708C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066345-952F-453C-A37D-4C722EDA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34DBED-7F0D-4790-A5F7-8611FCD4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C54D0-3C58-4E0D-A645-616416D9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665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88602-1859-4DFB-B338-726D4AC0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74330-81B2-4BB5-B1D4-85924CF28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E8AA2-D403-45BC-A52E-8D2682A7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3505C9-2D16-4035-BD1D-2E9F4AB5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9B749A-A924-4530-8DB6-69032672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074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D8BEF-0A78-42F1-A033-E2CF9953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54FE7-F86D-4E8E-8D0D-457371EDB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67F20D-0000-49CC-A001-5BFB61DA4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14EF5F-5EA2-4A8F-9E85-C4CF88D5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EB19C4-9AD2-4001-B334-26809AD9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5A5CFB-7F1D-4411-AE18-D511511B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810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D8082-F13A-4EC1-90DE-21E59C52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9046A-0AEB-4576-AB7F-F657D6B95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C87B5D-C2D0-4FE0-B02B-972372404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E04DA0-F6AA-4AFF-986E-29B0AD50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B53CDB-FFE4-4204-8233-4517C551D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8F5E16-EC74-4F3F-BFF9-5BF96C82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0480B0D-48A3-4307-BA2E-DD168EE5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794346-2CB7-4878-9067-6577E336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147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839DA-82AB-4B8E-9F1A-17C89451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CE0986-F9D5-4EC4-A621-EBE6912E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C2BE62-B7C1-4226-AD87-675369BA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A3B462-D274-41EC-911B-32A52CCC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011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38EB65-131D-4771-833E-D4DD3633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85318A-FC42-4648-9710-6FCD88BA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525C86-5A1D-4428-BA1F-984CEBD0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9974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AC19F-5A0E-4F15-982B-B7FE2B3B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E30AE6-5530-4CC8-96E6-1B465A12C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7E60CF-D9A8-43DC-B25C-72E9967E7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E816A5-1286-40EB-A678-E92B800A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FAF7AA-84CE-4911-BE04-0C7323D48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E959ED-6D7E-4274-A054-E69BD07B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062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96892-553D-41A8-B94C-EE8E1CE6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F26187-11DF-4B9A-997B-121E7FCBB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0A0737-9694-4F8F-A104-9E8958FB5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C8108B-23E3-460C-80DF-B933D520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158096-08F1-417C-9840-032D31A2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FD6F89-5F65-42A5-8594-66A4B5D7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045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00402F-C50C-49B0-BD15-05756AC8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875893-F9A4-476D-9D0F-FD7E892F2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65D1C4-6A71-4A63-9709-FF33611C7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86BB3-7EE9-4F68-9B9A-AD407832F6DC}" type="datetimeFigureOut">
              <a:rPr lang="fr-BE" smtClean="0"/>
              <a:t>23-03-22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2E82D2-9F63-4D18-958D-C3D969898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20A4A0-236E-49B6-8ACB-42E888068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0A21D-909F-464C-A103-E62E1B2D9D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26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monde.fr/sante/article/2017/01/24/moins-de-viande-et-de-charcuteries-moins-de-sucre-les-recommandations-de-l-agence-sanitaire_5068115_1651302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eetnutrition.com/les-feculents-au-meilleur-prix.ht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z.ifremer.fr/peche/Le-monde-de-la-peche/La-peche/comment/Les-engin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soir.be/174544/article/2018-08-23/cereales-gateaux-voici-le-nutri-score-des-produits-alimentaires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-office.uliege.be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dss.be/uploads/Publications/FdSS/Aide%20Alimentaire/2015_Manger_sain_durable_Alimentation21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ss.be/uploads/Publications/FdSS/Aide%20Alimentaire/2015_Manger_sain_durable_Alimentation21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gerbouger.fr/Le-Mag/Vie-Pratique/DLC-DLUO-a-suivre-a-la-lettre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conso.be/fr/content/leco-score-un-outil-pour-favoriserlalimentation-durable" TargetMode="External"/><Relationship Id="rId3" Type="http://schemas.openxmlformats.org/officeDocument/2006/relationships/hyperlink" Target="http://www.health.belgium.be/eportal/foodsafety/labelling/index.htm#Nouvelles" TargetMode="External"/><Relationship Id="rId7" Type="http://schemas.openxmlformats.org/officeDocument/2006/relationships/hyperlink" Target="http://www.eufic.org/article/fr/nutrition/etiquetage-aliments-revendications/artid/etiquetage-nutritional-valeur-energetique/" TargetMode="External"/><Relationship Id="rId2" Type="http://schemas.openxmlformats.org/officeDocument/2006/relationships/hyperlink" Target="https://www.green-office.uliege.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st-achats.be/alimentation/aliments/en-direct/allergies-alimentaires-bien-informer-les-clients" TargetMode="External"/><Relationship Id="rId5" Type="http://schemas.openxmlformats.org/officeDocument/2006/relationships/hyperlink" Target="http://www.mangerbouger.fr/pro/IMG/pdf/AfssaAllergies.pdf" TargetMode="External"/><Relationship Id="rId4" Type="http://schemas.openxmlformats.org/officeDocument/2006/relationships/hyperlink" Target="http://www.afsca.be/publicationsthematiques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ss.be/uploads/Publications/FdSS/Aide%20Alimentaire/2015_Manger_sain_durable_Alimentation21.pdf" TargetMode="External"/><Relationship Id="rId2" Type="http://schemas.openxmlformats.org/officeDocument/2006/relationships/hyperlink" Target="http://www.unijus.org/1-/459-du-verger-au-verre/525-les-differents-types-de-jus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fr/Damien-Conar%25C3%25A9/e/B09LJ2P1SN?ref=sr_ntt_srch_lnk_18&amp;qid=1646562925&amp;sr=8-18" TargetMode="External"/><Relationship Id="rId4" Type="http://schemas.openxmlformats.org/officeDocument/2006/relationships/hyperlink" Target="http://mangerdemain.b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pectetoi.ca/healthieru/fitnessandfood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llustration : Les piliers de l'alimentation responsable (économiquement viable, socialement équitable et respectueux de l'environnement)">
            <a:extLst>
              <a:ext uri="{FF2B5EF4-FFF2-40B4-BE49-F238E27FC236}">
                <a16:creationId xmlns:a16="http://schemas.microsoft.com/office/drawing/2014/main" id="{040D11C0-2237-4BD1-8B3E-E25AFF4F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3" y="623275"/>
            <a:ext cx="644584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015C98-681A-4A1E-9111-9AB944867C3D}"/>
              </a:ext>
            </a:extLst>
          </p:cNvPr>
          <p:cNvSpPr/>
          <p:nvPr/>
        </p:nvSpPr>
        <p:spPr>
          <a:xfrm>
            <a:off x="8052497" y="1056640"/>
            <a:ext cx="3197660" cy="312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 repas simple, équilibré et durable pour 2 euros? Oui, c’est jouable!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BB204-F2F0-4C6C-BE2F-6EEDCBF6E1CB}"/>
              </a:ext>
            </a:extLst>
          </p:cNvPr>
          <p:cNvSpPr/>
          <p:nvPr/>
        </p:nvSpPr>
        <p:spPr>
          <a:xfrm>
            <a:off x="365760" y="6096000"/>
            <a:ext cx="6939280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Source: http://www.etiktable.fr/lalimentation-responsable/definition/</a:t>
            </a:r>
          </a:p>
        </p:txBody>
      </p:sp>
    </p:spTree>
    <p:extLst>
      <p:ext uri="{BB962C8B-B14F-4D97-AF65-F5344CB8AC3E}">
        <p14:creationId xmlns:p14="http://schemas.microsoft.com/office/powerpoint/2010/main" val="271954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D93C03-20AC-4975-8AB2-D4306845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 résumé, et de manière plus précise…</a:t>
            </a:r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573515F-01A8-4B44-8754-461CCDCC4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51" y="735018"/>
            <a:ext cx="6631341" cy="53879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82E286-8C72-49F2-8C92-57AA461B9CA8}"/>
              </a:ext>
            </a:extLst>
          </p:cNvPr>
          <p:cNvSpPr/>
          <p:nvPr/>
        </p:nvSpPr>
        <p:spPr>
          <a:xfrm>
            <a:off x="4818580" y="6122982"/>
            <a:ext cx="6842589" cy="555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https://www.lemonde.fr/sante/article/2017/01/24/moins-de-viande-et-de-charcuteries-moins-de-sucre-les-recommandations-de-l-agence-sanitaire_5068115_1651302.html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2461103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B5C87B-00B6-4B82-B6CC-0D46A27A8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4" y="1844675"/>
            <a:ext cx="6809733" cy="4174909"/>
          </a:xfrm>
          <a:prstGeom prst="rect">
            <a:avLst/>
          </a:prstGeom>
        </p:spPr>
      </p:pic>
      <p:pic>
        <p:nvPicPr>
          <p:cNvPr id="6" name="Image 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423E3167-3ABD-4393-91B7-750A5C590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19" y="1349753"/>
            <a:ext cx="3706081" cy="52731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A80BC5-B503-4B5A-A598-E64B25CF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l’eau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oui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laquelle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828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F43-EAB3-4C75-AE07-5923251C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anchor="ctr">
            <a:normAutofit/>
          </a:bodyPr>
          <a:lstStyle/>
          <a:p>
            <a:r>
              <a:rPr lang="fr-BE" sz="3000">
                <a:solidFill>
                  <a:srgbClr val="FFFFFF"/>
                </a:solidFill>
              </a:rPr>
              <a:t>Des féculents? Oui, mais lesquels choisir?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E18DB1-E3B3-445C-82D6-6D9CCA45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BE" sz="2000" dirty="0">
                <a:solidFill>
                  <a:srgbClr val="FFFFFF"/>
                </a:solidFill>
              </a:rPr>
              <a:t>Pour l’apport en </a:t>
            </a:r>
          </a:p>
          <a:p>
            <a:pPr>
              <a:buFontTx/>
              <a:buChar char="-"/>
            </a:pPr>
            <a:r>
              <a:rPr lang="fr-BE" sz="2000" dirty="0">
                <a:solidFill>
                  <a:srgbClr val="FFFFFF"/>
                </a:solidFill>
              </a:rPr>
              <a:t>Glucides complexes (amidon)</a:t>
            </a:r>
          </a:p>
          <a:p>
            <a:pPr>
              <a:buFontTx/>
              <a:buChar char="-"/>
            </a:pPr>
            <a:r>
              <a:rPr lang="fr-BE" sz="2000" dirty="0">
                <a:solidFill>
                  <a:srgbClr val="FFFFFF"/>
                </a:solidFill>
              </a:rPr>
              <a:t>Fibres alimentaires</a:t>
            </a:r>
          </a:p>
          <a:p>
            <a:pPr>
              <a:buFontTx/>
              <a:buChar char="-"/>
            </a:pPr>
            <a:r>
              <a:rPr lang="fr-BE" sz="2000" dirty="0">
                <a:solidFill>
                  <a:srgbClr val="FFFFFF"/>
                </a:solidFill>
              </a:rPr>
              <a:t>Vitamines du groupe B</a:t>
            </a:r>
          </a:p>
          <a:p>
            <a:pPr>
              <a:buFontTx/>
              <a:buChar char="-"/>
            </a:pPr>
            <a:r>
              <a:rPr lang="fr-BE" sz="2000" dirty="0">
                <a:solidFill>
                  <a:srgbClr val="FFFFFF"/>
                </a:solidFill>
              </a:rPr>
              <a:t>Protéines végétales</a:t>
            </a:r>
          </a:p>
          <a:p>
            <a:pPr marL="0" indent="0">
              <a:buNone/>
            </a:pPr>
            <a:r>
              <a:rPr lang="fr-BE" sz="2000" dirty="0">
                <a:solidFill>
                  <a:srgbClr val="FFFFFF"/>
                </a:solidFill>
              </a:rPr>
              <a:t>-   Minéraux</a:t>
            </a:r>
          </a:p>
        </p:txBody>
      </p:sp>
      <p:pic>
        <p:nvPicPr>
          <p:cNvPr id="3074" name="Picture 2" descr="Liste des féculents">
            <a:extLst>
              <a:ext uri="{FF2B5EF4-FFF2-40B4-BE49-F238E27FC236}">
                <a16:creationId xmlns:a16="http://schemas.microsoft.com/office/drawing/2014/main" id="{A3F4E8A8-D1D2-4F9E-A65F-3A0D45E6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931" y="2971800"/>
            <a:ext cx="10325946" cy="32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0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3670B0-9708-4862-B41C-D91F4324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On les </a:t>
            </a:r>
            <a:r>
              <a:rPr lang="en-US" sz="4600" dirty="0" err="1"/>
              <a:t>choisira</a:t>
            </a:r>
            <a:r>
              <a:rPr lang="en-US" sz="4600" dirty="0"/>
              <a:t> les </a:t>
            </a:r>
            <a:r>
              <a:rPr lang="en-US" sz="4600" dirty="0" err="1"/>
              <a:t>moins</a:t>
            </a:r>
            <a:r>
              <a:rPr lang="en-US" sz="4600" dirty="0"/>
              <a:t> </a:t>
            </a:r>
            <a:r>
              <a:rPr lang="en-US" sz="4600" dirty="0" err="1"/>
              <a:t>raffinés</a:t>
            </a:r>
            <a:r>
              <a:rPr lang="en-US" sz="4600" dirty="0"/>
              <a:t> </a:t>
            </a:r>
            <a:r>
              <a:rPr lang="en-US" sz="4600" dirty="0" err="1"/>
              <a:t>possibles</a:t>
            </a:r>
            <a:r>
              <a:rPr lang="en-US" sz="4600" dirty="0"/>
              <a:t>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1400C3-0A28-56AF-FF60-49D77FE4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922561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Car : Richesse </a:t>
            </a:r>
            <a:r>
              <a:rPr lang="en-US" sz="2400"/>
              <a:t>en</a:t>
            </a:r>
            <a:r>
              <a:rPr lang="en-US" sz="2400" dirty="0"/>
              <a:t> </a:t>
            </a:r>
            <a:r>
              <a:rPr lang="en-US" sz="2400"/>
              <a:t>vitamines</a:t>
            </a:r>
            <a:r>
              <a:rPr lang="en-US" sz="2400" dirty="0"/>
              <a:t>, </a:t>
            </a:r>
            <a:r>
              <a:rPr lang="en-US" sz="2400"/>
              <a:t>minéraux</a:t>
            </a:r>
            <a:r>
              <a:rPr lang="en-US" sz="2400" dirty="0"/>
              <a:t> et </a:t>
            </a:r>
            <a:r>
              <a:rPr lang="en-US" sz="2400"/>
              <a:t>fibres</a:t>
            </a:r>
            <a:r>
              <a:rPr lang="en-US" sz="2400" dirty="0"/>
              <a:t> </a:t>
            </a:r>
            <a:r>
              <a:rPr lang="en-US" sz="2400"/>
              <a:t>alimentaires</a:t>
            </a:r>
            <a:r>
              <a:rPr lang="en-US" sz="2400" dirty="0"/>
              <a:t> + </a:t>
            </a:r>
            <a:r>
              <a:rPr lang="en-US" sz="2400"/>
              <a:t>rassasiement</a:t>
            </a:r>
            <a:r>
              <a:rPr lang="en-US" sz="2400" dirty="0"/>
              <a:t> plus long</a:t>
            </a:r>
            <a:endParaRPr lang="en-US" sz="2400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4A76DAD9-DB1A-4A48-9A64-45572982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3084871"/>
            <a:ext cx="5614416" cy="2625819"/>
          </a:xfrm>
          <a:prstGeom prst="rect">
            <a:avLst/>
          </a:prstGeom>
        </p:spPr>
      </p:pic>
      <p:pic>
        <p:nvPicPr>
          <p:cNvPr id="4" name="Espace réservé du contenu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B797B24B-814A-4049-BD36-BDF23895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622" y="3084870"/>
            <a:ext cx="6283222" cy="251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1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E5D9C-B2D3-4235-BEE5-E009169A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Prix comparatifs de certains féculents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32F311-D61C-420F-8D79-25636470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8" y="2426776"/>
            <a:ext cx="11742704" cy="30007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142951-3706-4736-A91D-A070105B080B}"/>
              </a:ext>
            </a:extLst>
          </p:cNvPr>
          <p:cNvSpPr/>
          <p:nvPr/>
        </p:nvSpPr>
        <p:spPr>
          <a:xfrm>
            <a:off x="1273996" y="5065160"/>
            <a:ext cx="9637159" cy="84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https://www.santeetnutrition.com/les-feculents-au-meilleur-prix.htm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368195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battage des animaux de boucherie">
            <a:extLst>
              <a:ext uri="{FF2B5EF4-FFF2-40B4-BE49-F238E27FC236}">
                <a16:creationId xmlns:a16="http://schemas.microsoft.com/office/drawing/2014/main" id="{D8042FC6-536E-4FB6-A580-956D40C5C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b="14266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1D1FBD-16FB-4DCA-A1BA-2D9EA823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BE" sz="3600"/>
              <a:t>La viande, essentielle ou pas? Non, mais…</a:t>
            </a:r>
          </a:p>
        </p:txBody>
      </p:sp>
      <p:cxnSp>
        <p:nvCxnSpPr>
          <p:cNvPr id="4107" name="Straight Connector 7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4F2938-9FF8-4FE6-B208-2ABB65F1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860801"/>
            <a:ext cx="4593021" cy="2176612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endParaRPr lang="fr-BE" sz="2400" dirty="0"/>
          </a:p>
          <a:p>
            <a:pPr marL="0" indent="0" algn="ctr">
              <a:buNone/>
            </a:pPr>
            <a:endParaRPr lang="fr-BE" sz="2400" dirty="0"/>
          </a:p>
          <a:p>
            <a:pPr marL="0" indent="0" algn="ctr">
              <a:buNone/>
            </a:pPr>
            <a:r>
              <a:rPr lang="fr-BE" sz="2400" dirty="0"/>
              <a:t>Pour l’apport en 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fr-BE" sz="2400" dirty="0"/>
              <a:t>Protéines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fr-BE" sz="2400" dirty="0"/>
              <a:t>Minéraux</a:t>
            </a:r>
          </a:p>
          <a:p>
            <a:pPr marL="263525" indent="-46038" algn="ctr">
              <a:buFont typeface="Courier New" panose="02070309020205020404" pitchFamily="49" charset="0"/>
              <a:buChar char="o"/>
            </a:pPr>
            <a:r>
              <a:rPr lang="fr-BE" sz="2400" dirty="0"/>
              <a:t>Vitamines B</a:t>
            </a:r>
          </a:p>
          <a:p>
            <a:pPr marL="0" indent="0" algn="ctr">
              <a:buNone/>
            </a:pPr>
            <a:endParaRPr lang="fr-BE" dirty="0"/>
          </a:p>
          <a:p>
            <a:pPr>
              <a:buFontTx/>
              <a:buChar char="-"/>
            </a:pPr>
            <a:endParaRPr lang="fr-BE" sz="1800" dirty="0"/>
          </a:p>
          <a:p>
            <a:pPr marL="0" indent="0">
              <a:buNone/>
            </a:pPr>
            <a:endParaRPr lang="fr-BE" sz="1800" dirty="0"/>
          </a:p>
          <a:p>
            <a:pPr marL="0" indent="0">
              <a:buNone/>
            </a:pP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26275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G 4091">
            <a:extLst>
              <a:ext uri="{FF2B5EF4-FFF2-40B4-BE49-F238E27FC236}">
                <a16:creationId xmlns:a16="http://schemas.microsoft.com/office/drawing/2014/main" id="{CA1AFA03-BD90-4098-A45A-719AE70B0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r="9089" b="-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EE9F21-4281-4B84-A8BC-9A13962B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16687"/>
            <a:ext cx="3438144" cy="1535937"/>
          </a:xfrm>
        </p:spPr>
        <p:txBody>
          <a:bodyPr anchor="b">
            <a:noAutofit/>
          </a:bodyPr>
          <a:lstStyle/>
          <a:p>
            <a:r>
              <a:rPr lang="fr-BE" sz="3600" dirty="0"/>
              <a:t>Produits de viandes: on peut  s’en passer!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FBADE-BDF2-4E2A-B81A-4F646C8C2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3529584"/>
            <a:ext cx="3438906" cy="239572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fr-BE" sz="2400" dirty="0"/>
              <a:t>Car richesse en </a:t>
            </a:r>
          </a:p>
          <a:p>
            <a:pPr marL="0" indent="0" algn="ctr">
              <a:buNone/>
            </a:pPr>
            <a:r>
              <a:rPr lang="fr-BE" sz="2400" dirty="0"/>
              <a:t> sel, graisses saturées et …</a:t>
            </a:r>
          </a:p>
          <a:p>
            <a:pPr marL="0" indent="0" algn="ctr">
              <a:buNone/>
            </a:pPr>
            <a:r>
              <a:rPr lang="fr-BE" sz="2400" dirty="0"/>
              <a:t>chers!</a:t>
            </a:r>
          </a:p>
          <a:p>
            <a:pPr>
              <a:buFontTx/>
              <a:buChar char="-"/>
            </a:pPr>
            <a:endParaRPr lang="fr-BE" sz="1700" dirty="0"/>
          </a:p>
          <a:p>
            <a:pPr marL="0" indent="0">
              <a:buNone/>
            </a:pPr>
            <a:endParaRPr lang="fr-BE" sz="1700" dirty="0"/>
          </a:p>
          <a:p>
            <a:pPr marL="0" indent="0">
              <a:buNone/>
            </a:pPr>
            <a:endParaRPr lang="fr-BE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72578C-C517-4BE4-A031-BBB9E4176029}"/>
              </a:ext>
            </a:extLst>
          </p:cNvPr>
          <p:cNvSpPr/>
          <p:nvPr/>
        </p:nvSpPr>
        <p:spPr>
          <a:xfrm>
            <a:off x="284480" y="6106160"/>
            <a:ext cx="4074160" cy="629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https://www.dvvens.be/gamme/traiteur-1</a:t>
            </a:r>
          </a:p>
        </p:txBody>
      </p:sp>
    </p:spTree>
    <p:extLst>
      <p:ext uri="{BB962C8B-B14F-4D97-AF65-F5344CB8AC3E}">
        <p14:creationId xmlns:p14="http://schemas.microsoft.com/office/powerpoint/2010/main" val="283460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2F9944-555D-4FCB-AE70-B8AC31F2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Protéines et GES…</a:t>
            </a:r>
          </a:p>
        </p:txBody>
      </p:sp>
      <p:pic>
        <p:nvPicPr>
          <p:cNvPr id="6146" name="Picture 2" descr="Teneur en protéines et émissions de gaz à effet de serre (GES) de différents aliments">
            <a:extLst>
              <a:ext uri="{FF2B5EF4-FFF2-40B4-BE49-F238E27FC236}">
                <a16:creationId xmlns:a16="http://schemas.microsoft.com/office/drawing/2014/main" id="{1FEC9C9F-EB5D-4C24-95BE-A23DC6FB2D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656" y="639259"/>
            <a:ext cx="7405640" cy="53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22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CC936-2513-4678-9420-439A1B10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>
                <a:solidFill>
                  <a:srgbClr val="FFC000"/>
                </a:solidFill>
              </a:rPr>
              <a:t>Outre l’émission de GES, les viandes restent chères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A268EB1-71A8-4581-B82F-F0D2C2188F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121007"/>
              </p:ext>
            </p:extLst>
          </p:nvPr>
        </p:nvGraphicFramePr>
        <p:xfrm>
          <a:off x="1412240" y="1930400"/>
          <a:ext cx="8890000" cy="4562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5989">
                  <a:extLst>
                    <a:ext uri="{9D8B030D-6E8A-4147-A177-3AD203B41FA5}">
                      <a16:colId xmlns:a16="http://schemas.microsoft.com/office/drawing/2014/main" val="3918340146"/>
                    </a:ext>
                  </a:extLst>
                </a:gridCol>
                <a:gridCol w="5374011">
                  <a:extLst>
                    <a:ext uri="{9D8B030D-6E8A-4147-A177-3AD203B41FA5}">
                      <a16:colId xmlns:a16="http://schemas.microsoft.com/office/drawing/2014/main" val="390430352"/>
                    </a:ext>
                  </a:extLst>
                </a:gridCol>
              </a:tblGrid>
              <a:tr h="456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Aliments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Prix au gramme de protéines (en euros)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2103796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Escalope de veau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0,12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206221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Steak type « restaurant »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0,07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849955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Filet de poulet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0,05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72028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Pois chiches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0,05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7975575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Lentilles vertes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0,04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9074221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Œuf type bio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0,04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317561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Œuf poule élevée au sol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0,015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597213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Lait demi-écrémé bio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0,03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8023285"/>
                  </a:ext>
                </a:extLst>
              </a:tr>
              <a:tr h="45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Yaourt maigre bio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0,03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942253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3B41708-563B-4EE5-A927-2647016F4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048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944276-80FD-4811-89EC-2F9C3022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Par quoi remplacer les protéines animales?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3FC9B-553A-4F56-8782-07B3DEAA3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240"/>
            <a:ext cx="10515600" cy="5313680"/>
          </a:xfrm>
        </p:spPr>
        <p:txBody>
          <a:bodyPr/>
          <a:lstStyle/>
          <a:p>
            <a:pPr marL="0" indent="0" algn="ctr">
              <a:buNone/>
            </a:pPr>
            <a:r>
              <a:rPr lang="fr-BE" dirty="0"/>
              <a:t>Notions de complémentarité des protéines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E03DA7-EA81-4D47-81EC-A1F119E6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010" y="1887712"/>
            <a:ext cx="6624149" cy="49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8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11BAE-7817-4DAD-BB80-BF65E4CD7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6241"/>
            <a:ext cx="9144000" cy="1066800"/>
          </a:xfrm>
        </p:spPr>
        <p:txBody>
          <a:bodyPr/>
          <a:lstStyle/>
          <a:p>
            <a:r>
              <a:rPr lang="fr-BE" dirty="0"/>
              <a:t>Au menu du jour…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027617-CD73-41B7-A5CC-2ABF9B1EA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1463041"/>
            <a:ext cx="11226800" cy="5252719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AutoNum type="arabicPeriod"/>
            </a:pPr>
            <a:r>
              <a:rPr lang="fr-BE" dirty="0"/>
              <a:t>Quelques faits qui interpellent …</a:t>
            </a:r>
          </a:p>
          <a:p>
            <a:pPr marL="457200" indent="-457200" algn="l">
              <a:buAutoNum type="arabicPeriod"/>
            </a:pPr>
            <a:r>
              <a:rPr lang="fr-BE" dirty="0"/>
              <a:t>« On est foutu, on mange trop? »</a:t>
            </a:r>
          </a:p>
          <a:p>
            <a:pPr marL="457200" indent="-457200" algn="l">
              <a:buAutoNum type="arabicPeriod"/>
            </a:pPr>
            <a:r>
              <a:rPr lang="fr-BE" dirty="0"/>
              <a:t>Manger équilibré? Oui, mais…</a:t>
            </a:r>
          </a:p>
          <a:p>
            <a:pPr marL="457200" indent="-457200" algn="l">
              <a:buAutoNum type="arabicPeriod"/>
            </a:pPr>
            <a:r>
              <a:rPr lang="fr-BE" dirty="0"/>
              <a:t>De l’eau, oui, mais laquelle choisir?</a:t>
            </a:r>
          </a:p>
          <a:p>
            <a:pPr marL="457200" indent="-457200" algn="l">
              <a:buAutoNum type="arabicPeriod"/>
            </a:pPr>
            <a:r>
              <a:rPr lang="fr-BE" dirty="0"/>
              <a:t>Des féculents, oui, mais lesquels?</a:t>
            </a:r>
          </a:p>
          <a:p>
            <a:pPr marL="457200" indent="-457200" algn="l">
              <a:buAutoNum type="arabicPeriod"/>
            </a:pPr>
            <a:r>
              <a:rPr lang="fr-BE" dirty="0"/>
              <a:t>La viande est-elle nécessaire à notre équilibre alimentaire?</a:t>
            </a:r>
          </a:p>
          <a:p>
            <a:pPr marL="457200" indent="-457200" algn="l">
              <a:buAutoNum type="arabicPeriod"/>
            </a:pPr>
            <a:r>
              <a:rPr lang="fr-BE" dirty="0"/>
              <a:t>Quels poissons privilégier dans notre assiette?</a:t>
            </a:r>
          </a:p>
          <a:p>
            <a:pPr marL="457200" indent="-457200" algn="l">
              <a:buAutoNum type="arabicPeriod"/>
            </a:pPr>
            <a:r>
              <a:rPr lang="fr-BE" dirty="0"/>
              <a:t>Manger local pour réduire son impact écologique? Oui, mais de saison!</a:t>
            </a:r>
          </a:p>
          <a:p>
            <a:pPr marL="457200" indent="-457200" algn="l">
              <a:buAutoNum type="arabicPeriod"/>
            </a:pPr>
            <a:r>
              <a:rPr lang="fr-BE" dirty="0"/>
              <a:t>Lire les étiquettes, lire les étiquettes, …</a:t>
            </a:r>
          </a:p>
          <a:p>
            <a:pPr marL="457200" indent="-457200" algn="l">
              <a:buAutoNum type="arabicPeriod"/>
            </a:pPr>
            <a:r>
              <a:rPr lang="fr-BE" dirty="0"/>
              <a:t>« </a:t>
            </a:r>
            <a:r>
              <a:rPr lang="fr-BE" dirty="0" err="1"/>
              <a:t>Nutriscore</a:t>
            </a:r>
            <a:r>
              <a:rPr lang="fr-BE" dirty="0"/>
              <a:t> et « </a:t>
            </a:r>
            <a:r>
              <a:rPr lang="fr-BE" dirty="0" err="1"/>
              <a:t>Ecoscore</a:t>
            </a:r>
            <a:r>
              <a:rPr lang="fr-BE" dirty="0"/>
              <a:t> », des outils intéressants!</a:t>
            </a:r>
          </a:p>
          <a:p>
            <a:pPr marL="457200" indent="-457200" algn="l">
              <a:buAutoNum type="arabicPeriod"/>
            </a:pPr>
            <a:r>
              <a:rPr lang="fr-BE" dirty="0"/>
              <a:t>L’alimentation durable au sein de l’</a:t>
            </a:r>
            <a:r>
              <a:rPr lang="fr-BE" dirty="0" err="1"/>
              <a:t>ULiège</a:t>
            </a:r>
            <a:r>
              <a:rPr lang="fr-BE" dirty="0"/>
              <a:t>…</a:t>
            </a:r>
          </a:p>
          <a:p>
            <a:pPr marL="457200" indent="-457200" algn="l">
              <a:buAutoNum type="arabicPeriod"/>
            </a:pPr>
            <a:r>
              <a:rPr lang="fr-BE" dirty="0"/>
              <a:t>Pour acheter sans se ruiner…</a:t>
            </a:r>
          </a:p>
          <a:p>
            <a:pPr marL="457200" indent="-457200" algn="l">
              <a:buAutoNum type="arabicPeriod"/>
            </a:pPr>
            <a:r>
              <a:rPr lang="fr-BE" dirty="0"/>
              <a:t>Exemples de repas équilibrés, durables pour 2 euros!</a:t>
            </a:r>
          </a:p>
          <a:p>
            <a:pPr marL="457200" indent="-457200" algn="l">
              <a:buAutoNum type="arabicPeriod"/>
            </a:pPr>
            <a:r>
              <a:rPr lang="fr-BE" dirty="0"/>
              <a:t>Bibliographie et </a:t>
            </a:r>
            <a:r>
              <a:rPr lang="fr-BE" dirty="0" err="1"/>
              <a:t>webograhie</a:t>
            </a:r>
            <a:endParaRPr lang="fr-BE" dirty="0"/>
          </a:p>
          <a:p>
            <a:pPr marL="457200" indent="-457200" algn="l">
              <a:buAutoNum type="arabicPeriod"/>
            </a:pPr>
            <a:endParaRPr lang="fr-BE" dirty="0"/>
          </a:p>
          <a:p>
            <a:pPr marL="457200" indent="-457200" algn="l">
              <a:buAutoNum type="arabicPeriod"/>
            </a:pPr>
            <a:endParaRPr lang="fr-BE" dirty="0"/>
          </a:p>
          <a:p>
            <a:pPr algn="l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3738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1579E-FB14-4872-8617-5A5FE368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/>
              <a:t>Du poisson pour remplacer les viandes? Oui, mais pas n’importe lequel!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BAAB7-837E-482E-A1BC-514BD228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" y="1490344"/>
            <a:ext cx="11959119" cy="5367656"/>
          </a:xfrm>
        </p:spPr>
        <p:txBody>
          <a:bodyPr/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Poisson pour l’apport en</a:t>
            </a:r>
          </a:p>
          <a:p>
            <a:pPr marL="630238" indent="-274638">
              <a:buFont typeface="Courier New" panose="02070309020205020404" pitchFamily="49" charset="0"/>
              <a:buChar char="o"/>
            </a:pPr>
            <a:r>
              <a:rPr lang="fr-BE" dirty="0"/>
              <a:t>Protéines</a:t>
            </a:r>
          </a:p>
          <a:p>
            <a:pPr marL="630238" indent="-274638">
              <a:buFont typeface="Courier New" panose="02070309020205020404" pitchFamily="49" charset="0"/>
              <a:buChar char="o"/>
            </a:pPr>
            <a:r>
              <a:rPr lang="fr-BE" dirty="0"/>
              <a:t>Minéraux dont iode</a:t>
            </a:r>
          </a:p>
          <a:p>
            <a:pPr marL="630238" indent="-274638">
              <a:buFont typeface="Courier New" panose="02070309020205020404" pitchFamily="49" charset="0"/>
              <a:buChar char="o"/>
            </a:pPr>
            <a:r>
              <a:rPr lang="fr-BE" dirty="0"/>
              <a:t>Ω 3 si gras</a:t>
            </a:r>
          </a:p>
          <a:p>
            <a:pPr marL="630238" indent="-274638">
              <a:buFont typeface="Courier New" panose="02070309020205020404" pitchFamily="49" charset="0"/>
              <a:buChar char="o"/>
            </a:pPr>
            <a:r>
              <a:rPr lang="fr-BE" dirty="0"/>
              <a:t>Vitamines B et D si gras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170" name="Picture 2" descr="effet de différents engins de pêche">
            <a:extLst>
              <a:ext uri="{FF2B5EF4-FFF2-40B4-BE49-F238E27FC236}">
                <a16:creationId xmlns:a16="http://schemas.microsoft.com/office/drawing/2014/main" id="{DEF2E983-CB09-44E2-84D7-EC6E528A3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16" y="2290410"/>
            <a:ext cx="7163581" cy="31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abel msc">
            <a:extLst>
              <a:ext uri="{FF2B5EF4-FFF2-40B4-BE49-F238E27FC236}">
                <a16:creationId xmlns:a16="http://schemas.microsoft.com/office/drawing/2014/main" id="{50E99754-AC8D-4D61-B5FB-CAFDC68B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8" y="5095875"/>
            <a:ext cx="42862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3CBA13-620B-4208-B443-1C69CD2073BF}"/>
              </a:ext>
            </a:extLst>
          </p:cNvPr>
          <p:cNvSpPr/>
          <p:nvPr/>
        </p:nvSpPr>
        <p:spPr>
          <a:xfrm>
            <a:off x="6061752" y="4795521"/>
            <a:ext cx="5774077" cy="1261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Source : </a:t>
            </a:r>
            <a:r>
              <a:rPr lang="fr-BE" sz="1200" i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Ifremer</a:t>
            </a:r>
            <a:r>
              <a:rPr lang="fr-BE" sz="1200" i="1" dirty="0">
                <a:solidFill>
                  <a:schemeClr val="tx1"/>
                </a:solidFill>
              </a:rPr>
              <a:t> Informations protégées - Tous droits réservés © Ifremer 2013</a:t>
            </a:r>
            <a:endParaRPr lang="fr-B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8FA5E7-C556-47E7-B05F-9D84F0DC5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467360"/>
            <a:ext cx="11681716" cy="6532880"/>
          </a:xfrm>
        </p:spPr>
        <p:txBody>
          <a:bodyPr/>
          <a:lstStyle/>
          <a:p>
            <a:pPr marL="0" indent="0" algn="ctr">
              <a:buNone/>
            </a:pPr>
            <a:r>
              <a:rPr lang="fr-BE" sz="4000" dirty="0">
                <a:solidFill>
                  <a:srgbClr val="FFC000"/>
                </a:solidFill>
              </a:rPr>
              <a:t>Quelles espèces privilégier?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Les poissons de surface comme le maquereau, la sardine, les dorades grises ou royales, les lieus jaunes et noirs, le hareng, les mulets,… si pêchés en saison!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Un poisson qui n’a pas trop voyagé…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Les poissons issus de pêcheries et d’aquacultures durables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8194" name="Picture 2" descr="label asc">
            <a:extLst>
              <a:ext uri="{FF2B5EF4-FFF2-40B4-BE49-F238E27FC236}">
                <a16:creationId xmlns:a16="http://schemas.microsoft.com/office/drawing/2014/main" id="{827E968F-2493-40DD-8540-C7F607B5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04" y="4927484"/>
            <a:ext cx="3810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xemple d'etiquette : saumon d'aquaculture">
            <a:extLst>
              <a:ext uri="{FF2B5EF4-FFF2-40B4-BE49-F238E27FC236}">
                <a16:creationId xmlns:a16="http://schemas.microsoft.com/office/drawing/2014/main" id="{61A45AC1-622A-4A68-9929-796B33F3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51" y="4927484"/>
            <a:ext cx="2653258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1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9DB6A3-3210-4DAE-9B4B-C5D1EF90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fr-BE" sz="5000"/>
              <a:t>Le moins possible…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E0596-0C3B-488E-A8E8-036CE6D26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Les poissons des grands fonds comme la raie, le thon rouge, la sébaste, la rascasse, le flétan, l’empereur, …</a:t>
            </a:r>
          </a:p>
          <a:p>
            <a:pPr marL="0" indent="0">
              <a:buNone/>
            </a:pPr>
            <a:endParaRPr lang="fr-BE" sz="2200" dirty="0"/>
          </a:p>
          <a:p>
            <a:pPr marL="0" indent="0">
              <a:buNone/>
            </a:pPr>
            <a:endParaRPr lang="fr-BE" sz="2200" dirty="0"/>
          </a:p>
        </p:txBody>
      </p:sp>
      <p:pic>
        <p:nvPicPr>
          <p:cNvPr id="9218" name="Picture 2" descr="extrait guide poisson wwf">
            <a:extLst>
              <a:ext uri="{FF2B5EF4-FFF2-40B4-BE49-F238E27FC236}">
                <a16:creationId xmlns:a16="http://schemas.microsoft.com/office/drawing/2014/main" id="{C89848AE-4ED1-4FB5-A759-454AC550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7028" y="131480"/>
            <a:ext cx="2967767" cy="65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04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326162-DAF1-4801-AEEA-3240B8D4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Local? OUI!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saison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F3B94B-C059-41D3-8E0B-FBB1518A8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</a:t>
            </a:r>
            <a:r>
              <a:rPr lang="en-US" sz="2400" dirty="0"/>
              <a:t>: L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 haricots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suisses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07ACB4-6FBB-47ED-9C0A-8731364C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694317"/>
            <a:ext cx="11548872" cy="34646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368832-37E6-4A6E-AB15-83330394C4E9}"/>
              </a:ext>
            </a:extLst>
          </p:cNvPr>
          <p:cNvSpPr/>
          <p:nvPr/>
        </p:nvSpPr>
        <p:spPr>
          <a:xfrm>
            <a:off x="378372" y="6440424"/>
            <a:ext cx="11676994" cy="41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https://www.ecoconso.be/fr/content/made-belgium-ou-acheter-un-produit-fait-en-belgique</a:t>
            </a:r>
          </a:p>
        </p:txBody>
      </p:sp>
    </p:spTree>
    <p:extLst>
      <p:ext uri="{BB962C8B-B14F-4D97-AF65-F5344CB8AC3E}">
        <p14:creationId xmlns:p14="http://schemas.microsoft.com/office/powerpoint/2010/main" val="3956224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1542A25-34F5-434B-A912-3ECD595C035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38714"/>
            <a:ext cx="10905066" cy="33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45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91B920-CCA2-495B-A165-18004FA6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" y="41631"/>
            <a:ext cx="5915689" cy="4183322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1E290A-580C-411A-9F50-2B3A90EFC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28" y="2469930"/>
            <a:ext cx="5915689" cy="41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8F756D-60D5-431E-81BC-B5C1545C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Lire les étiquettes, lire les étiquettes, …</a:t>
            </a:r>
            <a:b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880571F-933B-4826-9609-94F0B7F0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6380" y="1126117"/>
            <a:ext cx="7520381" cy="42678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412AE4-2529-454E-93D2-322D5AC6EB4B}"/>
              </a:ext>
            </a:extLst>
          </p:cNvPr>
          <p:cNvSpPr/>
          <p:nvPr/>
        </p:nvSpPr>
        <p:spPr>
          <a:xfrm>
            <a:off x="4828854" y="5506948"/>
            <a:ext cx="6924782" cy="482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Extrait de :http://www.lasantepublique.fr/avis-d-experts/18062013,dissection-de-l-etiquette-d-une-denree-alimentaire,342.html</a:t>
            </a:r>
          </a:p>
        </p:txBody>
      </p:sp>
    </p:spTree>
    <p:extLst>
      <p:ext uri="{BB962C8B-B14F-4D97-AF65-F5344CB8AC3E}">
        <p14:creationId xmlns:p14="http://schemas.microsoft.com/office/powerpoint/2010/main" val="15332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38F583-E8B0-4E91-8AE6-1B97394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 « préférée »…</a:t>
            </a:r>
          </a:p>
        </p:txBody>
      </p:sp>
      <p:pic>
        <p:nvPicPr>
          <p:cNvPr id="4" name="Picture 2" descr="F:\4363[1].jpg">
            <a:extLst>
              <a:ext uri="{FF2B5EF4-FFF2-40B4-BE49-F238E27FC236}">
                <a16:creationId xmlns:a16="http://schemas.microsoft.com/office/drawing/2014/main" id="{7DC875CD-3767-40BE-B4C5-B2206D0E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2799" y="643469"/>
            <a:ext cx="4958245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4EE02CC-EB72-4200-9078-4E0A237B46E9}"/>
              </a:ext>
            </a:extLst>
          </p:cNvPr>
          <p:cNvSpPr/>
          <p:nvPr/>
        </p:nvSpPr>
        <p:spPr>
          <a:xfrm>
            <a:off x="5527041" y="4399280"/>
            <a:ext cx="1564640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39D0B1-37ED-41CC-8BF8-EC0D70E5D4A6}"/>
              </a:ext>
            </a:extLst>
          </p:cNvPr>
          <p:cNvSpPr/>
          <p:nvPr/>
        </p:nvSpPr>
        <p:spPr>
          <a:xfrm>
            <a:off x="7317439" y="4399280"/>
            <a:ext cx="1694481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1F9A78F-84B9-4538-8095-FDF3C6EDA319}"/>
              </a:ext>
            </a:extLst>
          </p:cNvPr>
          <p:cNvSpPr/>
          <p:nvPr/>
        </p:nvSpPr>
        <p:spPr>
          <a:xfrm>
            <a:off x="9011920" y="4399280"/>
            <a:ext cx="1778000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2397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5D8D47-53E7-49DF-B404-D8AF9464D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4" r="-2" b="1573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26" name="Picture 2" descr="Le Nutri-Score est un logo posé sur la face avant des emballages. Grâce à une lettre et à une couleur, il renseigne sur la qualité nutritionnelle du produit.">
            <a:extLst>
              <a:ext uri="{FF2B5EF4-FFF2-40B4-BE49-F238E27FC236}">
                <a16:creationId xmlns:a16="http://schemas.microsoft.com/office/drawing/2014/main" id="{9363DA41-113D-4D30-AEDD-DDA57E95B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2" r="-2" b="83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C9C992-CE4A-4513-9C1C-9E158B23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4598302"/>
          </a:xfrm>
        </p:spPr>
        <p:txBody>
          <a:bodyPr>
            <a:normAutofit/>
          </a:bodyPr>
          <a:lstStyle/>
          <a:p>
            <a:pPr algn="ctr"/>
            <a:br>
              <a:rPr lang="fr-BE" sz="3100" dirty="0"/>
            </a:br>
            <a:br>
              <a:rPr lang="fr-BE" sz="3100" dirty="0"/>
            </a:br>
            <a:r>
              <a:rPr lang="fr-BE" sz="3600" dirty="0" err="1"/>
              <a:t>Nutriscore</a:t>
            </a:r>
            <a:r>
              <a:rPr lang="fr-BE" sz="3600" dirty="0"/>
              <a:t> et </a:t>
            </a:r>
            <a:r>
              <a:rPr lang="fr-BE" sz="3600" dirty="0" err="1"/>
              <a:t>Ecoscore</a:t>
            </a:r>
            <a:r>
              <a:rPr lang="fr-BE" sz="3600" dirty="0"/>
              <a:t>: des indicateurs intéressants pour faire des choix raisonnés!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2343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C238FA-46DD-445E-9CAA-B2A6C51A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algn="ctr"/>
            <a:r>
              <a:rPr lang="fr-BE" sz="5400" b="1" dirty="0"/>
              <a:t>Le nutri-score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43F93-51C1-4F39-875A-6F23AD22B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BE" sz="2200" dirty="0"/>
          </a:p>
          <a:p>
            <a:pPr marL="0" indent="0">
              <a:buNone/>
            </a:pPr>
            <a:endParaRPr lang="fr-BE" sz="2200" dirty="0"/>
          </a:p>
          <a:p>
            <a:pPr marL="0" indent="0">
              <a:buNone/>
            </a:pPr>
            <a:r>
              <a:rPr lang="fr-BE" sz="3200" dirty="0"/>
              <a:t>Sur base volontaire en Belgique, établi à partir de : </a:t>
            </a:r>
          </a:p>
          <a:p>
            <a:pPr marL="0" indent="0">
              <a:buNone/>
            </a:pPr>
            <a:endParaRPr lang="fr-BE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A3AAA4-A627-486D-B9CF-09AE506C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64476"/>
            <a:ext cx="6903720" cy="4729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E6DD6-90EE-4046-924A-9C1DBE1892A0}"/>
              </a:ext>
            </a:extLst>
          </p:cNvPr>
          <p:cNvSpPr/>
          <p:nvPr/>
        </p:nvSpPr>
        <p:spPr>
          <a:xfrm>
            <a:off x="4059936" y="5283200"/>
            <a:ext cx="7940280" cy="138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https://www.foodinaction.com/nutrigraphics-calcule-nutri-score/</a:t>
            </a:r>
          </a:p>
        </p:txBody>
      </p:sp>
    </p:spTree>
    <p:extLst>
      <p:ext uri="{BB962C8B-B14F-4D97-AF65-F5344CB8AC3E}">
        <p14:creationId xmlns:p14="http://schemas.microsoft.com/office/powerpoint/2010/main" val="286496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4262D-FA53-4D9F-98D3-27EF17AE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835"/>
          </a:xfrm>
        </p:spPr>
        <p:txBody>
          <a:bodyPr>
            <a:normAutofit fontScale="90000"/>
          </a:bodyPr>
          <a:lstStyle/>
          <a:p>
            <a:pPr algn="ctr"/>
            <a:r>
              <a:rPr lang="fr-BE" dirty="0"/>
              <a:t>Quelques faits qui interpellent…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709B6E-E93B-494B-A09A-E3E18A69A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740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La botte d’asperges mexicaines…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Les haricots égyptiens…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Le poisson d’élevage…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La viande de « bœuf »…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CO</a:t>
            </a:r>
            <a:r>
              <a:rPr lang="fr-BE" sz="1400" dirty="0"/>
              <a:t>2 </a:t>
            </a:r>
            <a:r>
              <a:rPr lang="fr-BE" dirty="0"/>
              <a:t>et production de viande…</a:t>
            </a:r>
          </a:p>
          <a:p>
            <a:pPr>
              <a:buFont typeface="Wingdings" panose="05000000000000000000" pitchFamily="2" charset="2"/>
              <a:buChar char="ü"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55103-F10B-49E2-B5D3-45636F72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173" y="2337436"/>
            <a:ext cx="5301467" cy="3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2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D1081-23E0-46C0-9CE0-3C3A9A78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8314"/>
          </a:xfrm>
        </p:spPr>
        <p:txBody>
          <a:bodyPr>
            <a:normAutofit/>
          </a:bodyPr>
          <a:lstStyle/>
          <a:p>
            <a:pPr algn="ctr"/>
            <a:r>
              <a:rPr lang="fr-BE" sz="4000" dirty="0">
                <a:solidFill>
                  <a:srgbClr val="FFC000"/>
                </a:solidFill>
              </a:rPr>
              <a:t>Quelques exemples…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72ABD85-7F06-4E1C-9093-3BD2416BA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99" y="1178315"/>
            <a:ext cx="6540269" cy="517803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2ED856-5A88-4941-B807-67BA1AA2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693A-1EE3-4511-AC1C-91A1D0C5633D}" type="slidenum">
              <a:rPr lang="fr-BE" smtClean="0"/>
              <a:t>30</a:t>
            </a:fld>
            <a:endParaRPr lang="fr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D68BC2-E302-467F-907E-C31077EB34FF}"/>
              </a:ext>
            </a:extLst>
          </p:cNvPr>
          <p:cNvSpPr/>
          <p:nvPr/>
        </p:nvSpPr>
        <p:spPr>
          <a:xfrm>
            <a:off x="1847528" y="6356350"/>
            <a:ext cx="806489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https://www.lesoir.be/174544/article/2018-08-23/cereales-gateaux-voici-le-nutri-score-des-produits-alimentaires</a:t>
            </a:r>
            <a:r>
              <a:rPr lang="fr-BE" sz="1200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9775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C4F069-29EF-4FDB-9078-2AD5EA91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pPr algn="ctr"/>
            <a:r>
              <a:rPr lang="fr-BE" sz="5400" b="1" dirty="0"/>
              <a:t>L’éco-score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718C79-9BDC-0632-1994-86B6088DB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 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l’impact</a:t>
            </a:r>
            <a:r>
              <a:rPr lang="en-US" dirty="0"/>
              <a:t> des aliments sur </a:t>
            </a:r>
            <a:r>
              <a:rPr lang="en-US" dirty="0" err="1"/>
              <a:t>l’environnement</a:t>
            </a:r>
            <a:endParaRPr lang="en-US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D859911-5B73-498A-A99A-69845996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4" y="2676139"/>
            <a:ext cx="4440681" cy="37634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A703A4-F6DC-45E2-9486-74E1BD6E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46" y="2819567"/>
            <a:ext cx="6325749" cy="3368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33DA1E-4C36-4138-B1B4-D8C65E0CFA71}"/>
              </a:ext>
            </a:extLst>
          </p:cNvPr>
          <p:cNvSpPr/>
          <p:nvPr/>
        </p:nvSpPr>
        <p:spPr>
          <a:xfrm>
            <a:off x="1224316" y="6426195"/>
            <a:ext cx="983488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https://www.ecoconso.be/fr/content/leco-score-un-outil-pour-favoriser-lalimentation-durable</a:t>
            </a:r>
          </a:p>
        </p:txBody>
      </p:sp>
    </p:spTree>
    <p:extLst>
      <p:ext uri="{BB962C8B-B14F-4D97-AF65-F5344CB8AC3E}">
        <p14:creationId xmlns:p14="http://schemas.microsoft.com/office/powerpoint/2010/main" val="374008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2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EE1F6D-4394-4C56-BF15-21206C73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fr-BE">
                <a:solidFill>
                  <a:schemeClr val="bg1"/>
                </a:solidFill>
              </a:rPr>
              <a:t>L’alimentation durable au sein de l’ULiège…</a:t>
            </a:r>
          </a:p>
        </p:txBody>
      </p:sp>
      <p:pic>
        <p:nvPicPr>
          <p:cNvPr id="2050" name="Picture 2" descr="Green Office ULiège - Home | Facebook">
            <a:extLst>
              <a:ext uri="{FF2B5EF4-FFF2-40B4-BE49-F238E27FC236}">
                <a16:creationId xmlns:a16="http://schemas.microsoft.com/office/drawing/2014/main" id="{85251D15-6E39-4871-9C45-9FE139B1B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r="3690" b="1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123C9E41-3DF0-CCD8-C779-00987888C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496310"/>
            <a:ext cx="3803904" cy="391464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Le Green Office de </a:t>
            </a:r>
            <a:r>
              <a:rPr lang="en-US" dirty="0" err="1"/>
              <a:t>l’Uliège</a:t>
            </a:r>
            <a:r>
              <a:rPr lang="en-US" dirty="0"/>
              <a:t> </a:t>
            </a:r>
            <a:r>
              <a:rPr lang="en-US" dirty="0" err="1"/>
              <a:t>sensibilise</a:t>
            </a:r>
            <a:r>
              <a:rPr lang="en-US" dirty="0"/>
              <a:t> , </a:t>
            </a:r>
            <a:r>
              <a:rPr lang="en-US" dirty="0" err="1"/>
              <a:t>intègre</a:t>
            </a:r>
            <a:r>
              <a:rPr lang="en-US" dirty="0"/>
              <a:t> et </a:t>
            </a:r>
            <a:r>
              <a:rPr lang="en-US" dirty="0" err="1"/>
              <a:t>agit</a:t>
            </a:r>
            <a:r>
              <a:rPr lang="en-US" dirty="0"/>
              <a:t> pour </a:t>
            </a:r>
            <a:r>
              <a:rPr lang="en-US" dirty="0" err="1"/>
              <a:t>diminuer</a:t>
            </a:r>
            <a:r>
              <a:rPr lang="en-US" dirty="0"/>
              <a:t> </a:t>
            </a:r>
            <a:r>
              <a:rPr lang="en-US" dirty="0" err="1"/>
              <a:t>notre</a:t>
            </a:r>
            <a:r>
              <a:rPr lang="en-US" dirty="0"/>
              <a:t> </a:t>
            </a:r>
            <a:r>
              <a:rPr lang="en-US" dirty="0" err="1"/>
              <a:t>empreinte</a:t>
            </a:r>
            <a:r>
              <a:rPr lang="en-US" dirty="0"/>
              <a:t> </a:t>
            </a:r>
            <a:r>
              <a:rPr lang="en-US" dirty="0" err="1"/>
              <a:t>environnementale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https://www.green-office.uliege.be/</a:t>
            </a:r>
            <a:endParaRPr lang="en-US" sz="2400" dirty="0"/>
          </a:p>
          <a:p>
            <a:pPr marL="0" indent="0" algn="ctr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30617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D30464-9BAC-4BA1-BF29-EF3D9565F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75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90E2781-E574-48A7-A1AF-8FCFCD903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59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DB0C3C-E78C-494F-8078-0253AE469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42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7A9F8F6-2D66-4A58-81F2-632D3EE54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08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3F6536-29AA-49C4-9668-233EEC3B1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63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9494D9-CEE5-4F83-8276-A462BADA2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3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A382D6-E8A6-4842-A8B7-6B419351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Quelques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petites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astuces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pour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acheter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sans se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ruiner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4" name="Espace réservé du contenu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F36CFE4-2440-4D76-8797-B859DC1E8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>
          <a:xfrm>
            <a:off x="5251912" y="643466"/>
            <a:ext cx="583150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35E0EF-8302-43D1-8F15-845ADD14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BE" sz="3800"/>
              <a:t>« On est foutu, on mange trop? »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0E01C4-50A6-4544-950D-4063B79B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BE" sz="2200"/>
              <a:t>L’analyse des résultats de l’enquête alimentaire ECA-2016</a:t>
            </a:r>
          </a:p>
          <a:p>
            <a:pPr marL="0" indent="0">
              <a:buNone/>
            </a:pPr>
            <a:endParaRPr lang="fr-BE" sz="22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FBEE76-5C44-4F4F-B592-DF451A432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9936" y="1349255"/>
            <a:ext cx="7816990" cy="51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660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47E6E39-74B6-4210-A689-57FA3BA8F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042" y="943532"/>
            <a:ext cx="8883916" cy="52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42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580013-E700-4B13-97F0-CE24B4064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390720"/>
            <a:ext cx="11901715" cy="6277366"/>
          </a:xfrm>
        </p:spPr>
        <p:txBody>
          <a:bodyPr/>
          <a:lstStyle/>
          <a:p>
            <a:pPr marL="0" indent="0">
              <a:buNone/>
            </a:pPr>
            <a:r>
              <a:rPr lang="fr-BE" dirty="0">
                <a:solidFill>
                  <a:srgbClr val="FFC000"/>
                </a:solidFill>
              </a:rPr>
              <a:t>La cuisine maison, c’est tout bon!</a:t>
            </a:r>
          </a:p>
          <a:p>
            <a:pPr marL="0" indent="0" algn="ctr">
              <a:buNone/>
            </a:pPr>
            <a:r>
              <a:rPr lang="fr-BE" dirty="0"/>
              <a:t>Outre la satisfaction du travail bien fait, c’est moins cher!</a:t>
            </a:r>
          </a:p>
          <a:p>
            <a:pPr marL="0" indent="0" algn="ctr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13B557A-1423-457E-93C8-CEB982E27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4924"/>
            <a:ext cx="4807026" cy="23316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541D54-406E-413F-927D-FDC55474A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231" y="2049884"/>
            <a:ext cx="4973382" cy="41733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9F98B5-814A-4550-B139-B12A9330CF08}"/>
              </a:ext>
            </a:extLst>
          </p:cNvPr>
          <p:cNvSpPr/>
          <p:nvPr/>
        </p:nvSpPr>
        <p:spPr>
          <a:xfrm>
            <a:off x="838200" y="4905829"/>
            <a:ext cx="5664200" cy="1161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http://www.fdss.be/uploads/Publications/FdSS/Aide%20Alimentaire/2015_Manger_sain_durable_Alimentation21.pdf</a:t>
            </a:r>
            <a:r>
              <a:rPr lang="fr-BE" sz="1200" i="1" dirty="0">
                <a:solidFill>
                  <a:schemeClr val="tx1"/>
                </a:solidFill>
              </a:rPr>
              <a:t>, consulté le 12 mai 2019</a:t>
            </a:r>
          </a:p>
        </p:txBody>
      </p:sp>
    </p:spTree>
    <p:extLst>
      <p:ext uri="{BB962C8B-B14F-4D97-AF65-F5344CB8AC3E}">
        <p14:creationId xmlns:p14="http://schemas.microsoft.com/office/powerpoint/2010/main" val="1278070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BD4DD7-A5C6-4D6A-92D9-E77B479F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770"/>
            <a:ext cx="10515600" cy="6342743"/>
          </a:xfrm>
        </p:spPr>
        <p:txBody>
          <a:bodyPr/>
          <a:lstStyle/>
          <a:p>
            <a:pPr marL="0" indent="0" algn="ctr">
              <a:buNone/>
            </a:pPr>
            <a:r>
              <a:rPr lang="fr-BE" dirty="0">
                <a:solidFill>
                  <a:srgbClr val="FFC000"/>
                </a:solidFill>
              </a:rPr>
              <a:t>Privilégier le vrac, les grands conditionnements et les produits entiers (volaille, poissons, …)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D5C06-3479-4AF0-95B9-03A4034F9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07" y="2136548"/>
            <a:ext cx="8909404" cy="23048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38686D-8F0F-4A97-9C18-52D5C983D037}"/>
              </a:ext>
            </a:extLst>
          </p:cNvPr>
          <p:cNvSpPr/>
          <p:nvPr/>
        </p:nvSpPr>
        <p:spPr>
          <a:xfrm>
            <a:off x="1829707" y="4441373"/>
            <a:ext cx="8909404" cy="75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http://www.fdss.be/uploads/Publications/FdSS/Aide%20Alimentaire/2015_Manger_sain_durable_Alimentation21.pdf</a:t>
            </a:r>
            <a:r>
              <a:rPr lang="fr-BE" sz="1200" i="1" dirty="0">
                <a:solidFill>
                  <a:schemeClr val="tx1"/>
                </a:solidFill>
              </a:rPr>
              <a:t>, consulté le 12 mai 2019</a:t>
            </a:r>
          </a:p>
        </p:txBody>
      </p:sp>
    </p:spTree>
    <p:extLst>
      <p:ext uri="{BB962C8B-B14F-4D97-AF65-F5344CB8AC3E}">
        <p14:creationId xmlns:p14="http://schemas.microsoft.com/office/powerpoint/2010/main" val="3539020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DBE0B8-0938-440D-B623-8805E953F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14"/>
            <a:ext cx="10515600" cy="6485207"/>
          </a:xfrm>
        </p:spPr>
        <p:txBody>
          <a:bodyPr/>
          <a:lstStyle/>
          <a:p>
            <a:pPr marL="0" indent="0" algn="ctr">
              <a:buNone/>
            </a:pPr>
            <a:r>
              <a:rPr lang="fr-BE" dirty="0">
                <a:solidFill>
                  <a:srgbClr val="FFC000"/>
                </a:solidFill>
              </a:rPr>
              <a:t>Pensez aux œufs car:</a:t>
            </a:r>
          </a:p>
          <a:p>
            <a:pPr marL="1892300" indent="-457200">
              <a:buFont typeface="Wingdings" panose="05000000000000000000" pitchFamily="2" charset="2"/>
              <a:buChar char="ü"/>
            </a:pPr>
            <a:r>
              <a:rPr lang="fr-BE" dirty="0"/>
              <a:t>Excellente source de protides de bonnes qualités</a:t>
            </a:r>
          </a:p>
          <a:p>
            <a:pPr marL="1892300" indent="-457200">
              <a:buFont typeface="Wingdings" panose="05000000000000000000" pitchFamily="2" charset="2"/>
              <a:buChar char="ü"/>
            </a:pPr>
            <a:r>
              <a:rPr lang="fr-BE" dirty="0"/>
              <a:t>Offre un bon sentiment de satiété</a:t>
            </a:r>
          </a:p>
          <a:p>
            <a:pPr marL="1892300" indent="-457200">
              <a:buFont typeface="Wingdings" panose="05000000000000000000" pitchFamily="2" charset="2"/>
              <a:buChar char="ü"/>
            </a:pPr>
            <a:r>
              <a:rPr lang="fr-BE" dirty="0"/>
              <a:t>Peu chers</a:t>
            </a:r>
          </a:p>
          <a:p>
            <a:pPr marL="1892300" indent="-457200">
              <a:buFont typeface="Wingdings" panose="05000000000000000000" pitchFamily="2" charset="2"/>
              <a:buChar char="ü"/>
            </a:pPr>
            <a:r>
              <a:rPr lang="fr-BE" dirty="0"/>
              <a:t>Un nombre infini de recettes</a:t>
            </a:r>
          </a:p>
        </p:txBody>
      </p:sp>
      <p:pic>
        <p:nvPicPr>
          <p:cNvPr id="5" name="Image 4" descr="Une image contenant alimentation, plat, sashimi, table&#10;&#10;Description générée automatiquement">
            <a:extLst>
              <a:ext uri="{FF2B5EF4-FFF2-40B4-BE49-F238E27FC236}">
                <a16:creationId xmlns:a16="http://schemas.microsoft.com/office/drawing/2014/main" id="{76D11CCC-A7A5-469A-B9F7-CED679C94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2771335"/>
            <a:ext cx="5233181" cy="39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30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C8029D-8661-4C24-A08C-04D7B6DAA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151"/>
            <a:ext cx="10515600" cy="6372664"/>
          </a:xfrm>
        </p:spPr>
        <p:txBody>
          <a:bodyPr/>
          <a:lstStyle/>
          <a:p>
            <a:pPr marL="0" indent="0">
              <a:buNone/>
            </a:pPr>
            <a:r>
              <a:rPr lang="fr-BE" dirty="0">
                <a:solidFill>
                  <a:srgbClr val="FFC000"/>
                </a:solidFill>
              </a:rPr>
              <a:t>Ne pas jeter d’argent dans la poubelle!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Distinguer DLC de DLUO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Bien vérifier les DLC avant achat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Si fruits ou légumes un peu trop mûrs, compotes, potages, purées ou confitures feront l’affaire</a:t>
            </a:r>
          </a:p>
          <a:p>
            <a:pPr>
              <a:buFont typeface="Wingdings" panose="05000000000000000000" pitchFamily="2" charset="2"/>
              <a:buChar char="ü"/>
            </a:pPr>
            <a:endParaRPr lang="fr-BE" dirty="0"/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3C716D6-8C9B-425D-991D-C80F3EE9F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4" y="2863518"/>
            <a:ext cx="4775200" cy="3755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966D03-A061-4825-87F7-BB6DEA44CB91}"/>
              </a:ext>
            </a:extLst>
          </p:cNvPr>
          <p:cNvSpPr/>
          <p:nvPr/>
        </p:nvSpPr>
        <p:spPr>
          <a:xfrm>
            <a:off x="1030514" y="4455886"/>
            <a:ext cx="5065486" cy="1712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http://www.mangerbouger.fr/Le-Mag/Vie-Pratique/DLC-DLUO-a-suivre-a-la-lettre</a:t>
            </a:r>
            <a:r>
              <a:rPr lang="fr-BE" sz="1200" i="1" dirty="0">
                <a:solidFill>
                  <a:schemeClr val="tx1"/>
                </a:solidFill>
              </a:rPr>
              <a:t>, consulté le 12 mai 2019</a:t>
            </a:r>
          </a:p>
        </p:txBody>
      </p:sp>
    </p:spTree>
    <p:extLst>
      <p:ext uri="{BB962C8B-B14F-4D97-AF65-F5344CB8AC3E}">
        <p14:creationId xmlns:p14="http://schemas.microsoft.com/office/powerpoint/2010/main" val="640113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507991-412F-42AC-8E74-3E4D2261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426" y="1026042"/>
            <a:ext cx="3444948" cy="16760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Exemples</a:t>
            </a:r>
            <a:r>
              <a:rPr lang="en-US" sz="4000" dirty="0">
                <a:solidFill>
                  <a:srgbClr val="FF0000"/>
                </a:solidFill>
              </a:rPr>
              <a:t> de </a:t>
            </a:r>
            <a:r>
              <a:rPr lang="en-US" sz="4000" dirty="0" err="1">
                <a:solidFill>
                  <a:srgbClr val="FF0000"/>
                </a:solidFill>
              </a:rPr>
              <a:t>repas</a:t>
            </a:r>
            <a:r>
              <a:rPr lang="en-US" sz="4000" dirty="0">
                <a:solidFill>
                  <a:srgbClr val="FF0000"/>
                </a:solidFill>
              </a:rPr>
              <a:t> pour 2 euros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F1257-2A9A-4438-B97E-32478DFC0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179" y="2969231"/>
            <a:ext cx="3083442" cy="28627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rgbClr val="FFC000"/>
                </a:solidFill>
              </a:rPr>
              <a:t>“Tarte aux </a:t>
            </a:r>
            <a:r>
              <a:rPr lang="en-US" i="1" dirty="0" err="1">
                <a:solidFill>
                  <a:srgbClr val="FFC000"/>
                </a:solidFill>
              </a:rPr>
              <a:t>poireaux</a:t>
            </a:r>
            <a:r>
              <a:rPr lang="en-US" i="1" dirty="0">
                <a:solidFill>
                  <a:srgbClr val="FFC000"/>
                </a:solidFill>
              </a:rPr>
              <a:t> et au fromage de chèvre”</a:t>
            </a:r>
          </a:p>
          <a:p>
            <a:pPr marL="0" indent="0" algn="ctr">
              <a:buNone/>
            </a:pPr>
            <a:endParaRPr lang="en-US" sz="1400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rgbClr val="595959"/>
                </a:solidFill>
              </a:rPr>
              <a:t>Prix de </a:t>
            </a:r>
            <a:r>
              <a:rPr lang="en-US" sz="1600" dirty="0" err="1">
                <a:solidFill>
                  <a:srgbClr val="595959"/>
                </a:solidFill>
              </a:rPr>
              <a:t>revient</a:t>
            </a:r>
            <a:r>
              <a:rPr lang="en-US" sz="1600" dirty="0">
                <a:solidFill>
                  <a:srgbClr val="595959"/>
                </a:solidFill>
              </a:rPr>
              <a:t> :</a:t>
            </a:r>
            <a:r>
              <a:rPr lang="en-US" sz="1600" b="1" dirty="0">
                <a:solidFill>
                  <a:srgbClr val="595959"/>
                </a:solidFill>
              </a:rPr>
              <a:t>1,17euros/pers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595959"/>
                </a:solidFill>
              </a:rPr>
              <a:t>Si </a:t>
            </a:r>
            <a:r>
              <a:rPr lang="en-US" sz="1600" dirty="0" err="1">
                <a:solidFill>
                  <a:srgbClr val="595959"/>
                </a:solidFill>
              </a:rPr>
              <a:t>supplément</a:t>
            </a:r>
            <a:r>
              <a:rPr lang="en-US" sz="1600" dirty="0">
                <a:solidFill>
                  <a:srgbClr val="595959"/>
                </a:solidFill>
              </a:rPr>
              <a:t> crudités ( chicons/carottes </a:t>
            </a:r>
            <a:r>
              <a:rPr lang="en-US" sz="1600" dirty="0" err="1">
                <a:solidFill>
                  <a:srgbClr val="595959"/>
                </a:solidFill>
              </a:rPr>
              <a:t>en</a:t>
            </a:r>
            <a:r>
              <a:rPr lang="en-US" sz="1600" dirty="0">
                <a:solidFill>
                  <a:srgbClr val="595959"/>
                </a:solidFill>
              </a:rPr>
              <a:t> </a:t>
            </a:r>
            <a:r>
              <a:rPr lang="en-US" sz="1600" dirty="0" err="1">
                <a:solidFill>
                  <a:srgbClr val="595959"/>
                </a:solidFill>
              </a:rPr>
              <a:t>salade</a:t>
            </a:r>
            <a:r>
              <a:rPr lang="en-US" sz="1600" dirty="0">
                <a:solidFill>
                  <a:srgbClr val="595959"/>
                </a:solidFill>
              </a:rPr>
              <a:t>): + 36 centimes </a:t>
            </a:r>
            <a:r>
              <a:rPr lang="en-US" sz="1600" dirty="0" err="1">
                <a:solidFill>
                  <a:srgbClr val="595959"/>
                </a:solidFill>
              </a:rPr>
              <a:t>soit</a:t>
            </a:r>
            <a:r>
              <a:rPr lang="en-US" sz="1600" dirty="0">
                <a:solidFill>
                  <a:srgbClr val="595959"/>
                </a:solidFill>
              </a:rPr>
              <a:t> </a:t>
            </a:r>
            <a:r>
              <a:rPr lang="en-US" sz="1600" b="1" dirty="0">
                <a:solidFill>
                  <a:srgbClr val="595959"/>
                </a:solidFill>
              </a:rPr>
              <a:t>1,54/pers</a:t>
            </a:r>
          </a:p>
        </p:txBody>
      </p:sp>
      <p:pic>
        <p:nvPicPr>
          <p:cNvPr id="4" name="Image 3" descr="Tarte aux courgettes et au fromage de chèvre - Recette au fromage">
            <a:extLst>
              <a:ext uri="{FF2B5EF4-FFF2-40B4-BE49-F238E27FC236}">
                <a16:creationId xmlns:a16="http://schemas.microsoft.com/office/drawing/2014/main" id="{18931832-9E88-45B6-83D8-6B05D494A7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/>
          <a:stretch/>
        </p:blipFill>
        <p:spPr bwMode="auto">
          <a:xfrm>
            <a:off x="6107503" y="685799"/>
            <a:ext cx="5410200" cy="54864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2379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D91499-DD0F-4A78-A160-F89C4BC58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64732"/>
            <a:ext cx="5092194" cy="4812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3200" i="1" dirty="0">
                <a:solidFill>
                  <a:srgbClr val="FFC000"/>
                </a:solidFill>
              </a:rPr>
              <a:t>« Petits cakes à la carotte et aux épinards, potage aux fanes de carottes et chips de légumes »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lvl="0" indent="0" algn="ctr">
              <a:buNone/>
            </a:pPr>
            <a:r>
              <a:rPr lang="en-US" sz="2000" dirty="0">
                <a:solidFill>
                  <a:srgbClr val="595959"/>
                </a:solidFill>
              </a:rPr>
              <a:t>Prix de </a:t>
            </a:r>
            <a:r>
              <a:rPr lang="en-US" sz="2000" dirty="0" err="1">
                <a:solidFill>
                  <a:srgbClr val="595959"/>
                </a:solidFill>
              </a:rPr>
              <a:t>revient</a:t>
            </a:r>
            <a:r>
              <a:rPr lang="en-US" sz="2000" dirty="0">
                <a:solidFill>
                  <a:srgbClr val="595959"/>
                </a:solidFill>
              </a:rPr>
              <a:t> :</a:t>
            </a:r>
            <a:r>
              <a:rPr lang="en-US" sz="2000" b="1" dirty="0">
                <a:solidFill>
                  <a:srgbClr val="595959"/>
                </a:solidFill>
              </a:rPr>
              <a:t>1,67euros/pers</a:t>
            </a:r>
          </a:p>
          <a:p>
            <a:pPr marL="0" lvl="0" indent="0" algn="ctr">
              <a:buNone/>
            </a:pPr>
            <a:r>
              <a:rPr lang="en-US" sz="2000" dirty="0">
                <a:solidFill>
                  <a:srgbClr val="595959"/>
                </a:solidFill>
              </a:rPr>
              <a:t>Si </a:t>
            </a:r>
            <a:r>
              <a:rPr lang="en-US" sz="2000" dirty="0" err="1">
                <a:solidFill>
                  <a:srgbClr val="595959"/>
                </a:solidFill>
              </a:rPr>
              <a:t>supplément</a:t>
            </a:r>
            <a:r>
              <a:rPr lang="en-US" sz="2000" dirty="0">
                <a:solidFill>
                  <a:srgbClr val="595959"/>
                </a:solidFill>
              </a:rPr>
              <a:t> crudités ( chicons/carottes </a:t>
            </a:r>
            <a:r>
              <a:rPr lang="en-US" sz="2000" dirty="0" err="1">
                <a:solidFill>
                  <a:srgbClr val="595959"/>
                </a:solidFill>
              </a:rPr>
              <a:t>en</a:t>
            </a:r>
            <a:r>
              <a:rPr lang="en-US" sz="2000" dirty="0">
                <a:solidFill>
                  <a:srgbClr val="595959"/>
                </a:solidFill>
              </a:rPr>
              <a:t> </a:t>
            </a:r>
            <a:r>
              <a:rPr lang="en-US" sz="2000" dirty="0" err="1">
                <a:solidFill>
                  <a:srgbClr val="595959"/>
                </a:solidFill>
              </a:rPr>
              <a:t>salade</a:t>
            </a:r>
            <a:r>
              <a:rPr lang="en-US" sz="2000" dirty="0">
                <a:solidFill>
                  <a:srgbClr val="595959"/>
                </a:solidFill>
              </a:rPr>
              <a:t>): + 36 centimes </a:t>
            </a:r>
            <a:r>
              <a:rPr lang="en-US" sz="2000" dirty="0" err="1">
                <a:solidFill>
                  <a:srgbClr val="595959"/>
                </a:solidFill>
              </a:rPr>
              <a:t>soit</a:t>
            </a:r>
            <a:r>
              <a:rPr lang="en-US" sz="2000" dirty="0">
                <a:solidFill>
                  <a:srgbClr val="595959"/>
                </a:solidFill>
              </a:rPr>
              <a:t> </a:t>
            </a:r>
            <a:r>
              <a:rPr lang="en-US" sz="2000" b="1" dirty="0">
                <a:solidFill>
                  <a:srgbClr val="595959"/>
                </a:solidFill>
              </a:rPr>
              <a:t>2,02/pers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Cake épinards / carottes">
            <a:extLst>
              <a:ext uri="{FF2B5EF4-FFF2-40B4-BE49-F238E27FC236}">
                <a16:creationId xmlns:a16="http://schemas.microsoft.com/office/drawing/2014/main" id="{90180C65-9D08-4831-95E9-1EC181BC8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5509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c 7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64D014-D691-4BCE-B681-AE626E841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9" r="-4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1288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4" name="Picture 4" descr="Une image contenant alimentation, assiette, table, bol&#10;&#10;Description générée automatiquement">
            <a:extLst>
              <a:ext uri="{FF2B5EF4-FFF2-40B4-BE49-F238E27FC236}">
                <a16:creationId xmlns:a16="http://schemas.microsoft.com/office/drawing/2014/main" id="{1C9A231E-95DC-4A42-9F26-398269ED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358" y="511293"/>
            <a:ext cx="4575028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BB2664-00F7-482C-9C2E-4EABD0A70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2"/>
            <a:ext cx="5458838" cy="4548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3600" i="1" dirty="0">
                <a:solidFill>
                  <a:srgbClr val="FFC000"/>
                </a:solidFill>
              </a:rPr>
              <a:t>« Lentilles vertes aux épices »</a:t>
            </a:r>
          </a:p>
          <a:p>
            <a:pPr marL="0" indent="0">
              <a:buNone/>
            </a:pPr>
            <a:endParaRPr lang="fr-BE" dirty="0"/>
          </a:p>
          <a:p>
            <a:pPr marL="0" lvl="0" indent="0" algn="ctr">
              <a:buNone/>
            </a:pPr>
            <a:r>
              <a:rPr lang="en-US" dirty="0">
                <a:solidFill>
                  <a:srgbClr val="595959"/>
                </a:solidFill>
              </a:rPr>
              <a:t>Prix de </a:t>
            </a:r>
            <a:r>
              <a:rPr lang="en-US" dirty="0" err="1">
                <a:solidFill>
                  <a:srgbClr val="595959"/>
                </a:solidFill>
              </a:rPr>
              <a:t>revient</a:t>
            </a:r>
            <a:r>
              <a:rPr lang="en-US" dirty="0">
                <a:solidFill>
                  <a:srgbClr val="595959"/>
                </a:solidFill>
              </a:rPr>
              <a:t> :</a:t>
            </a:r>
            <a:r>
              <a:rPr lang="en-US" b="1" dirty="0">
                <a:solidFill>
                  <a:srgbClr val="595959"/>
                </a:solidFill>
              </a:rPr>
              <a:t>1,24euros/pers</a:t>
            </a:r>
          </a:p>
          <a:p>
            <a:pPr marL="0" lvl="0" indent="0" algn="ctr">
              <a:buNone/>
            </a:pPr>
            <a:r>
              <a:rPr lang="en-US" dirty="0">
                <a:solidFill>
                  <a:srgbClr val="595959"/>
                </a:solidFill>
              </a:rPr>
              <a:t>Si </a:t>
            </a:r>
            <a:r>
              <a:rPr lang="en-US" dirty="0" err="1">
                <a:solidFill>
                  <a:srgbClr val="595959"/>
                </a:solidFill>
              </a:rPr>
              <a:t>supplément</a:t>
            </a:r>
            <a:r>
              <a:rPr lang="en-US" dirty="0">
                <a:solidFill>
                  <a:srgbClr val="595959"/>
                </a:solidFill>
              </a:rPr>
              <a:t> crudités (</a:t>
            </a:r>
            <a:r>
              <a:rPr lang="en-US" dirty="0" err="1">
                <a:solidFill>
                  <a:srgbClr val="595959"/>
                </a:solidFill>
              </a:rPr>
              <a:t>salade</a:t>
            </a:r>
            <a:r>
              <a:rPr lang="en-US" dirty="0">
                <a:solidFill>
                  <a:srgbClr val="595959"/>
                </a:solidFill>
              </a:rPr>
              <a:t> de </a:t>
            </a:r>
            <a:r>
              <a:rPr lang="en-US" dirty="0" err="1">
                <a:solidFill>
                  <a:srgbClr val="595959"/>
                </a:solidFill>
              </a:rPr>
              <a:t>blé</a:t>
            </a:r>
            <a:r>
              <a:rPr lang="en-US" dirty="0">
                <a:solidFill>
                  <a:srgbClr val="595959"/>
                </a:solidFill>
              </a:rPr>
              <a:t> vinaigrette): + 42 centimes </a:t>
            </a:r>
            <a:r>
              <a:rPr lang="en-US" dirty="0" err="1">
                <a:solidFill>
                  <a:srgbClr val="595959"/>
                </a:solidFill>
              </a:rPr>
              <a:t>soit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b="1" dirty="0">
                <a:solidFill>
                  <a:srgbClr val="595959"/>
                </a:solidFill>
              </a:rPr>
              <a:t>1,66/pers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4665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42CFE-EC9E-4098-907B-43B5DB0A0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Bibliographie et webographie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22FF10-C820-4E5C-897F-98A8CD4FC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371600"/>
            <a:ext cx="11836400" cy="5394959"/>
          </a:xfrm>
        </p:spPr>
        <p:txBody>
          <a:bodyPr>
            <a:normAutofit fontScale="85000" lnSpcReduction="20000"/>
          </a:bodyPr>
          <a:lstStyle/>
          <a:p>
            <a:pPr lvl="0"/>
            <a:endParaRPr lang="fr-BE" dirty="0"/>
          </a:p>
          <a:p>
            <a:r>
              <a:rPr lang="fr-BE" dirty="0"/>
              <a:t>Durable à l’</a:t>
            </a:r>
            <a:r>
              <a:rPr lang="fr-BE" dirty="0" err="1"/>
              <a:t>Uliège</a:t>
            </a:r>
            <a:r>
              <a:rPr lang="fr-BE" dirty="0"/>
              <a:t>: Green Office </a:t>
            </a:r>
            <a:r>
              <a:rPr lang="en-US" u="sng" dirty="0">
                <a:hlinkClick r:id="rId2"/>
              </a:rPr>
              <a:t>https://www.green-office.uliege.be</a:t>
            </a:r>
            <a:endParaRPr lang="fr-BE" dirty="0"/>
          </a:p>
          <a:p>
            <a:pPr lvl="0"/>
            <a:r>
              <a:rPr lang="fr-BE" dirty="0"/>
              <a:t>SPF Santé publique </a:t>
            </a:r>
            <a:r>
              <a:rPr lang="fr-BE" u="sng" dirty="0">
                <a:hlinkClick r:id="rId3"/>
              </a:rPr>
              <a:t>http://www.health.belgium.be/eportal/foodsafety/labelling/index.htm#Nouvelles</a:t>
            </a:r>
            <a:endParaRPr lang="fr-BE" dirty="0"/>
          </a:p>
          <a:p>
            <a:pPr lvl="0"/>
            <a:r>
              <a:rPr lang="nl-NL" dirty="0"/>
              <a:t>AFSCA </a:t>
            </a:r>
            <a:r>
              <a:rPr lang="nl-NL" u="sng" dirty="0">
                <a:hlinkClick r:id="rId4"/>
              </a:rPr>
              <a:t>http://www.afsca.be/publicationsthematiques/</a:t>
            </a:r>
            <a:endParaRPr lang="fr-BE" dirty="0"/>
          </a:p>
          <a:p>
            <a:pPr lvl="0"/>
            <a:r>
              <a:rPr lang="fr-BE" dirty="0"/>
              <a:t>Agence Française pour la Sécurité Sanitaire des Aliments (AFSSA) </a:t>
            </a:r>
            <a:r>
              <a:rPr lang="fr-BE" u="sng" dirty="0">
                <a:hlinkClick r:id="rId5"/>
              </a:rPr>
              <a:t>http://www.mangerbouger.fr/pro/IMG/pdf/AfssaAllergies.pdf</a:t>
            </a:r>
            <a:endParaRPr lang="fr-BE" dirty="0"/>
          </a:p>
          <a:p>
            <a:pPr lvl="0"/>
            <a:r>
              <a:rPr lang="fr-BE" dirty="0"/>
              <a:t>Association de consommateurs « Test achats »</a:t>
            </a:r>
            <a:r>
              <a:rPr lang="fr-BE" u="sng" dirty="0">
                <a:hlinkClick r:id="rId6"/>
              </a:rPr>
              <a:t>http://www.test-achats.be/alimentation/aliments/en-direct/allergies-alimentaires-bien-informer-les-clients</a:t>
            </a:r>
            <a:endParaRPr lang="fr-BE" dirty="0"/>
          </a:p>
          <a:p>
            <a:pPr lvl="0"/>
            <a:r>
              <a:rPr lang="fr-BE" dirty="0" err="1"/>
              <a:t>Eufic</a:t>
            </a:r>
            <a:r>
              <a:rPr lang="fr-BE" dirty="0"/>
              <a:t> ( Conseil européen de l’information sur l’alimentation) </a:t>
            </a:r>
            <a:r>
              <a:rPr lang="fr-BE" u="sng" dirty="0">
                <a:hlinkClick r:id="rId7"/>
              </a:rPr>
              <a:t>http://www.eufic.org/article/fr/nutrition/etiquetage-aliments-revendications/artid/etiquetage-nutritional-valeur-energetique/</a:t>
            </a:r>
            <a:endParaRPr lang="fr-BE" u="sng" dirty="0"/>
          </a:p>
          <a:p>
            <a:pPr lvl="0"/>
            <a:r>
              <a:rPr lang="fr-BE" dirty="0" err="1"/>
              <a:t>Ecoconso</a:t>
            </a:r>
            <a:r>
              <a:rPr lang="fr-BE" dirty="0"/>
              <a:t>, du conseil à l’action </a:t>
            </a:r>
          </a:p>
          <a:p>
            <a:pPr marL="263525" lvl="0" indent="0">
              <a:buNone/>
            </a:pPr>
            <a:r>
              <a:rPr lang="fr-BE" u="sng" dirty="0">
                <a:hlinkClick r:id="rId8"/>
              </a:rPr>
              <a:t>https://www.ecoconso.be/fr/content/leco-score-un-outil-pour-favoriserlalimentation-durable</a:t>
            </a:r>
            <a:endParaRPr lang="fr-BE" u="sng" dirty="0"/>
          </a:p>
          <a:p>
            <a:pPr marL="0" lv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7846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012372-021D-474E-A03C-D003B2193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284480"/>
            <a:ext cx="11704320" cy="6431280"/>
          </a:xfrm>
        </p:spPr>
        <p:txBody>
          <a:bodyPr/>
          <a:lstStyle/>
          <a:p>
            <a:pPr lvl="0"/>
            <a:r>
              <a:rPr lang="fr-BE" dirty="0"/>
              <a:t>Information jus de fruits: </a:t>
            </a:r>
            <a:r>
              <a:rPr lang="fr-BE" u="sng" dirty="0">
                <a:hlinkClick r:id="rId2"/>
              </a:rPr>
              <a:t>http://www.unijus.org/1-/459-du-verger-au-verre/525-les-differents-types-de-jus.aspx</a:t>
            </a:r>
            <a:r>
              <a:rPr lang="fr-BE" dirty="0"/>
              <a:t> </a:t>
            </a:r>
          </a:p>
          <a:p>
            <a:pPr lvl="0"/>
            <a:r>
              <a:rPr lang="fr-BE" dirty="0"/>
              <a:t>Alimentation et petit budget: </a:t>
            </a:r>
            <a:r>
              <a:rPr lang="fr-BE" u="sng" dirty="0">
                <a:hlinkClick r:id="rId3"/>
              </a:rPr>
              <a:t>http://www.fdss.be/uploads/Publications/FdSS/Aide%20Alimentaire/2015_Manger_sain_durable_Alimentation21.pdf</a:t>
            </a:r>
            <a:endParaRPr lang="fr-BE" dirty="0"/>
          </a:p>
          <a:p>
            <a:pPr lvl="0"/>
            <a:r>
              <a:rPr lang="fr-BE" dirty="0"/>
              <a:t>Manger demain : </a:t>
            </a:r>
            <a:r>
              <a:rPr lang="fr-BE" u="sng" dirty="0">
                <a:hlinkClick r:id="rId4"/>
              </a:rPr>
              <a:t>http://mangerdemain.be</a:t>
            </a:r>
            <a:endParaRPr lang="fr-BE" dirty="0"/>
          </a:p>
          <a:p>
            <a:pPr lvl="0"/>
            <a:r>
              <a:rPr lang="fr-BE" dirty="0"/>
              <a:t>Paturel D., Ndiaye P., </a:t>
            </a:r>
            <a:r>
              <a:rPr lang="fr-BE" i="1" dirty="0"/>
              <a:t>Le droit à l’alimentation durable en démocratie</a:t>
            </a:r>
            <a:r>
              <a:rPr lang="fr-BE" dirty="0"/>
              <a:t>, Ed. Champ social Editions, Paris, novembre 2020, 200 P.</a:t>
            </a:r>
          </a:p>
          <a:p>
            <a:pPr lvl="0"/>
            <a:r>
              <a:rPr lang="fr-BE" dirty="0" err="1"/>
              <a:t>Bricas</a:t>
            </a:r>
            <a:r>
              <a:rPr lang="fr-BE" dirty="0"/>
              <a:t> N., </a:t>
            </a:r>
            <a:r>
              <a:rPr lang="fr-BE" dirty="0" err="1">
                <a:hlinkClick r:id="rId5"/>
              </a:rPr>
              <a:t>Conaré</a:t>
            </a:r>
            <a:r>
              <a:rPr lang="fr-BE" dirty="0"/>
              <a:t> D. et al., </a:t>
            </a:r>
            <a:r>
              <a:rPr lang="fr-BE" i="1" dirty="0"/>
              <a:t>Une écologie de l'alimentation</a:t>
            </a:r>
            <a:r>
              <a:rPr lang="fr-BE" dirty="0"/>
              <a:t>, Ed. </a:t>
            </a:r>
            <a:r>
              <a:rPr lang="fr-BE" dirty="0" err="1"/>
              <a:t>Quae</a:t>
            </a:r>
            <a:r>
              <a:rPr lang="fr-BE" dirty="0"/>
              <a:t>, Versailles, 2021, 312p.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53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B57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29B6CD-360B-45BC-87ED-14E7ACC2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 sait que…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888ABB-3DB2-41D9-A274-B6EA5EE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931325"/>
            <a:ext cx="7347537" cy="49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7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7B2F72-9783-4DAB-8BC8-C1E9D434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r-BE" dirty="0"/>
              <a:t>Manger équilibré, cela veut dire quoi?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FE097-2763-49CE-A569-915B2921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BE" sz="2000" dirty="0"/>
          </a:p>
          <a:p>
            <a:pPr marL="0" indent="0" algn="ctr">
              <a:buNone/>
            </a:pPr>
            <a:endParaRPr lang="fr-BE" sz="2000" dirty="0"/>
          </a:p>
          <a:p>
            <a:pPr marL="0" indent="0" algn="ctr">
              <a:buNone/>
            </a:pPr>
            <a:endParaRPr lang="fr-BE" sz="2000" dirty="0"/>
          </a:p>
          <a:p>
            <a:pPr marL="0" indent="0" algn="ctr">
              <a:buNone/>
            </a:pPr>
            <a:r>
              <a:rPr lang="fr-BE" sz="2000" dirty="0"/>
              <a:t>C’est fournir à l’organisme tout ce dont il a besoin pour fonctionner de manière optimale!</a:t>
            </a:r>
          </a:p>
          <a:p>
            <a:pPr marL="0" indent="0">
              <a:buNone/>
            </a:pPr>
            <a:endParaRPr lang="fr-BE" sz="2000" dirty="0"/>
          </a:p>
        </p:txBody>
      </p:sp>
      <p:pic>
        <p:nvPicPr>
          <p:cNvPr id="4" name="Image 3" descr="Une image contenant table, alimentation, nappe, intérieur&#10;&#10;Description générée automatiquement">
            <a:extLst>
              <a:ext uri="{FF2B5EF4-FFF2-40B4-BE49-F238E27FC236}">
                <a16:creationId xmlns:a16="http://schemas.microsoft.com/office/drawing/2014/main" id="{4AFC880B-C225-4CBF-9A9B-0474E1C16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r="-1" b="370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8A14A8-6DEA-4CAF-993F-F22C5F26AB4C}"/>
              </a:ext>
            </a:extLst>
          </p:cNvPr>
          <p:cNvSpPr/>
          <p:nvPr/>
        </p:nvSpPr>
        <p:spPr>
          <a:xfrm>
            <a:off x="585627" y="6328881"/>
            <a:ext cx="6164494" cy="431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BE" sz="12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https://www.respectetoi.ca/healthieru/fitnessandfood</a:t>
            </a:r>
            <a:endParaRPr lang="fr-BE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7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2FC325-9A1F-48DA-9AC7-27C1E47D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Manger équilibré? Oui, mais comment?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BA014-1D59-47D1-B4FC-34D02DDB3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choisissant au moins un aliment par famille alimentaire chaque jour!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La Pyramide Alimentaire 2020: plus équilibrée et plus durable | FoodinAction">
            <a:extLst>
              <a:ext uri="{FF2B5EF4-FFF2-40B4-BE49-F238E27FC236}">
                <a16:creationId xmlns:a16="http://schemas.microsoft.com/office/drawing/2014/main" id="{8D289A01-C0F4-4A4D-9509-740AA101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146" y="863114"/>
            <a:ext cx="7553766" cy="55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1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996FD1-687E-46F6-8271-0A0AEB13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 en répartissant son alimentation sur la journée!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0C9952A-CD90-4C82-AC2A-B7F5D96E4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8018" y="1057211"/>
            <a:ext cx="7941924" cy="50684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9DEF0A-C4D0-4CAE-8B68-0268AC729DD1}"/>
              </a:ext>
            </a:extLst>
          </p:cNvPr>
          <p:cNvSpPr/>
          <p:nvPr/>
        </p:nvSpPr>
        <p:spPr>
          <a:xfrm>
            <a:off x="4734560" y="6278880"/>
            <a:ext cx="6797040" cy="497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i="1" dirty="0">
                <a:solidFill>
                  <a:schemeClr val="tx1"/>
                </a:solidFill>
              </a:rPr>
              <a:t>https://santeformeminceur.com/3-repas-principaux</a:t>
            </a:r>
            <a:endParaRPr lang="fr-B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B7BA18-82AC-4F73-A843-CD22FEA6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18D471-708A-40E6-B998-65CD7177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2BA89D80-A205-4952-A46F-A135B693B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F73490-1CDC-4DA0-A5DC-3F4139460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DD00730-D5BA-44FD-91BF-C74B7F62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61" y="776436"/>
            <a:ext cx="5282519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Et pour un </a:t>
            </a:r>
            <a:r>
              <a:rPr lang="en-US" sz="5400" dirty="0" err="1"/>
              <a:t>seul</a:t>
            </a:r>
            <a:r>
              <a:rPr lang="en-US" sz="5400" dirty="0"/>
              <a:t> </a:t>
            </a:r>
            <a:r>
              <a:rPr lang="en-US" sz="5400" dirty="0" err="1"/>
              <a:t>repas</a:t>
            </a:r>
            <a:r>
              <a:rPr lang="en-US" sz="5400" dirty="0"/>
              <a:t>…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9D730AC-06E5-4840-86DF-F67855B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2FD66B-B06B-4633-931A-51F434E5C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174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81491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1373</Words>
  <Application>Microsoft Office PowerPoint</Application>
  <PresentationFormat>Grand écran</PresentationFormat>
  <Paragraphs>178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Wingdings</vt:lpstr>
      <vt:lpstr>Thème Office</vt:lpstr>
      <vt:lpstr>Présentation PowerPoint</vt:lpstr>
      <vt:lpstr>Au menu du jour…</vt:lpstr>
      <vt:lpstr>Quelques faits qui interpellent… </vt:lpstr>
      <vt:lpstr>« On est foutu, on mange trop? »</vt:lpstr>
      <vt:lpstr>On sait que…</vt:lpstr>
      <vt:lpstr>Manger équilibré, cela veut dire quoi?</vt:lpstr>
      <vt:lpstr>Manger équilibré? Oui, mais comment?</vt:lpstr>
      <vt:lpstr>Et en répartissant son alimentation sur la journée!</vt:lpstr>
      <vt:lpstr>Et pour un seul repas…</vt:lpstr>
      <vt:lpstr>En résumé, et de manière plus précise…</vt:lpstr>
      <vt:lpstr>De l’eau? oui, mais laquelle?</vt:lpstr>
      <vt:lpstr>Des féculents? Oui, mais lesquels choisir?</vt:lpstr>
      <vt:lpstr>On les choisira les moins raffinés possibles!</vt:lpstr>
      <vt:lpstr>Prix comparatifs de certains féculents</vt:lpstr>
      <vt:lpstr>La viande, essentielle ou pas? Non, mais…</vt:lpstr>
      <vt:lpstr>Produits de viandes: on peut  s’en passer!</vt:lpstr>
      <vt:lpstr>Protéines et GES…</vt:lpstr>
      <vt:lpstr>Outre l’émission de GES, les viandes restent chères</vt:lpstr>
      <vt:lpstr>Par quoi remplacer les protéines animales?</vt:lpstr>
      <vt:lpstr>Du poisson pour remplacer les viandes? Oui, mais pas n’importe lequel!</vt:lpstr>
      <vt:lpstr>Présentation PowerPoint</vt:lpstr>
      <vt:lpstr>Le moins possible…</vt:lpstr>
      <vt:lpstr>Local? OUI! mais de saison!</vt:lpstr>
      <vt:lpstr>Présentation PowerPoint</vt:lpstr>
      <vt:lpstr>Présentation PowerPoint</vt:lpstr>
      <vt:lpstr>Lire les étiquettes, lire les étiquettes, … </vt:lpstr>
      <vt:lpstr>Ma « préférée »…</vt:lpstr>
      <vt:lpstr>  Nutriscore et Ecoscore: des indicateurs intéressants pour faire des choix raisonnés!</vt:lpstr>
      <vt:lpstr>Le nutri-score</vt:lpstr>
      <vt:lpstr>Quelques exemples…</vt:lpstr>
      <vt:lpstr>L’éco-score</vt:lpstr>
      <vt:lpstr>L’alimentation durable au sein de l’ULiège…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Quelques petites astuces pour acheter sans se ruiner…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Exemples de repas pour 2 euros</vt:lpstr>
      <vt:lpstr>Présentation PowerPoint</vt:lpstr>
      <vt:lpstr>Présentation PowerPoint</vt:lpstr>
      <vt:lpstr>Bibliographie et webographie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MAREE Michel</dc:creator>
  <cp:lastModifiedBy>MAREE Michel</cp:lastModifiedBy>
  <cp:revision>23</cp:revision>
  <dcterms:created xsi:type="dcterms:W3CDTF">2022-03-22T09:53:41Z</dcterms:created>
  <dcterms:modified xsi:type="dcterms:W3CDTF">2022-03-23T07:22:28Z</dcterms:modified>
</cp:coreProperties>
</file>